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0"/>
  </p:notesMasterIdLst>
  <p:handoutMasterIdLst>
    <p:handoutMasterId r:id="rId11"/>
  </p:handoutMasterIdLst>
  <p:sldIdLst>
    <p:sldId id="337" r:id="rId2"/>
    <p:sldId id="429" r:id="rId3"/>
    <p:sldId id="426" r:id="rId4"/>
    <p:sldId id="440" r:id="rId5"/>
    <p:sldId id="434" r:id="rId6"/>
    <p:sldId id="441" r:id="rId7"/>
    <p:sldId id="442" r:id="rId8"/>
    <p:sldId id="391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161B"/>
    <a:srgbClr val="000000"/>
    <a:srgbClr val="FFFFFF"/>
    <a:srgbClr val="F2F2F2"/>
    <a:srgbClr val="13162A"/>
    <a:srgbClr val="303030"/>
    <a:srgbClr val="2A1613"/>
    <a:srgbClr val="424242"/>
    <a:srgbClr val="B3B2B2"/>
    <a:srgbClr val="1D8F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698" autoAdjust="0"/>
  </p:normalViewPr>
  <p:slideViewPr>
    <p:cSldViewPr snapToGrid="0">
      <p:cViewPr varScale="1">
        <p:scale>
          <a:sx n="87" d="100"/>
          <a:sy n="87" d="100"/>
        </p:scale>
        <p:origin x="151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2601A92-4F22-6D7F-6C2D-01EEBEE984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5481A6-8230-E2F3-EE68-FBB89C30D2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C0614-433A-4636-8147-8DA2A0094A27}" type="datetimeFigureOut">
              <a:rPr lang="fr-FR" smtClean="0"/>
              <a:t>24/12/2025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133A1B-8FF4-46A5-F8DD-BF4D982C72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EE9414-3220-507D-CA3F-3B9DDF89B7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8FCA5-1245-41E9-9706-A344A4889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936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7D3A4-DA68-4781-A320-4187DDEB23D2}" type="datetimeFigureOut">
              <a:rPr lang="fr-FR" smtClean="0"/>
              <a:t>24/12/2025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F4ED9-BFD2-46DB-930A-08E21053BA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095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Toujours dans la partie HW car on sort du soft pure pour aller vers les system physique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Pilotage des banc de test, robotique,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petit </a:t>
            </a:r>
            <a:r>
              <a:rPr lang="fr-FR" dirty="0" err="1"/>
              <a:t>Chassis</a:t>
            </a:r>
            <a:r>
              <a:rPr lang="fr-FR" dirty="0"/>
              <a:t> modulaire </a:t>
            </a:r>
            <a:r>
              <a:rPr lang="fr-FR" dirty="0" err="1"/>
              <a:t>daq</a:t>
            </a:r>
            <a:r>
              <a:rPr lang="fr-FR" dirty="0"/>
              <a:t> </a:t>
            </a:r>
            <a:r>
              <a:rPr lang="fr-FR" dirty="0" err="1"/>
              <a:t>deporté</a:t>
            </a:r>
            <a:br>
              <a:rPr lang="fr-FR" dirty="0"/>
            </a:br>
            <a:endParaRPr lang="fr-FR" dirty="0"/>
          </a:p>
          <a:p>
            <a:r>
              <a:rPr lang="fr-FR" dirty="0"/>
              <a:t>IDAQ 934</a:t>
            </a:r>
          </a:p>
          <a:p>
            <a:r>
              <a:rPr lang="fr-FR" dirty="0"/>
              <a:t>CDAQ 9183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F4ED9-BFD2-46DB-930A-08E21053BA3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227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F4ED9-BFD2-46DB-930A-08E21053BA3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50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err="1"/>
              <a:t>Categorie</a:t>
            </a:r>
            <a:r>
              <a:rPr lang="fr-FR" b="1" dirty="0"/>
              <a:t> de HW</a:t>
            </a:r>
            <a:br>
              <a:rPr lang="fr-FR" b="1" dirty="0"/>
            </a:br>
            <a:r>
              <a:rPr lang="fr-FR" b="1" dirty="0" err="1"/>
              <a:t>Ecosystem</a:t>
            </a:r>
            <a:r>
              <a:rPr lang="fr-FR" b="1" dirty="0"/>
              <a:t> </a:t>
            </a:r>
            <a:r>
              <a:rPr lang="fr-FR" b="1" dirty="0" err="1"/>
              <a:t>hw</a:t>
            </a:r>
            <a:r>
              <a:rPr lang="fr-FR" b="1" dirty="0"/>
              <a:t> riche </a:t>
            </a:r>
            <a:br>
              <a:rPr lang="fr-FR" b="1" dirty="0"/>
            </a:br>
            <a:br>
              <a:rPr lang="fr-FR" b="1" dirty="0"/>
            </a:br>
            <a:r>
              <a:rPr lang="fr-FR" b="1" dirty="0"/>
              <a:t>PC Dev</a:t>
            </a:r>
            <a:br>
              <a:rPr lang="fr-FR" b="1" dirty="0"/>
            </a:br>
            <a:r>
              <a:rPr lang="fr-FR" b="1" dirty="0"/>
              <a:t>PC indus</a:t>
            </a:r>
            <a:br>
              <a:rPr lang="fr-FR" b="1" dirty="0"/>
            </a:br>
            <a:r>
              <a:rPr lang="fr-FR" b="1" dirty="0"/>
              <a:t>PC Fanless</a:t>
            </a:r>
            <a:br>
              <a:rPr lang="fr-FR" b="1" dirty="0"/>
            </a:br>
            <a:r>
              <a:rPr lang="fr-FR" b="1" dirty="0"/>
              <a:t>Serveur </a:t>
            </a:r>
            <a:br>
              <a:rPr lang="fr-FR" b="1" dirty="0"/>
            </a:br>
            <a:r>
              <a:rPr lang="fr-FR" b="1" dirty="0"/>
              <a:t>PXI </a:t>
            </a:r>
            <a:br>
              <a:rPr lang="fr-FR" b="1" dirty="0"/>
            </a:br>
            <a:r>
              <a:rPr lang="fr-FR" b="1" dirty="0" err="1"/>
              <a:t>CompacDAQ</a:t>
            </a:r>
            <a:br>
              <a:rPr lang="fr-FR" b="1" dirty="0"/>
            </a:br>
            <a:r>
              <a:rPr lang="fr-FR" b="1" dirty="0" err="1"/>
              <a:t>CompacRIO</a:t>
            </a:r>
            <a:br>
              <a:rPr lang="fr-FR" b="1" dirty="0"/>
            </a:br>
            <a:r>
              <a:rPr lang="fr-FR" b="1" dirty="0"/>
              <a:t>DAQ portable Durcie</a:t>
            </a:r>
            <a:br>
              <a:rPr lang="fr-FR" b="1" dirty="0"/>
            </a:br>
            <a:r>
              <a:rPr lang="fr-FR" b="1" dirty="0" err="1"/>
              <a:t>SbRIO</a:t>
            </a:r>
            <a:br>
              <a:rPr lang="fr-FR" b="1" dirty="0"/>
            </a:br>
            <a:r>
              <a:rPr lang="fr-FR" b="1" dirty="0" err="1"/>
              <a:t>Academique</a:t>
            </a:r>
            <a:r>
              <a:rPr lang="fr-FR" b="1" dirty="0"/>
              <a:t> </a:t>
            </a:r>
            <a:r>
              <a:rPr lang="fr-FR" b="1" dirty="0" err="1"/>
              <a:t>myrio</a:t>
            </a:r>
            <a:r>
              <a:rPr lang="fr-FR" b="1" dirty="0"/>
              <a:t>, </a:t>
            </a:r>
            <a:r>
              <a:rPr lang="fr-FR" b="1" dirty="0" err="1"/>
              <a:t>mydaq</a:t>
            </a:r>
            <a:r>
              <a:rPr lang="fr-FR" b="1" dirty="0"/>
              <a:t>, </a:t>
            </a:r>
            <a:r>
              <a:rPr lang="fr-FR" b="1" dirty="0" err="1"/>
              <a:t>Digilent</a:t>
            </a:r>
            <a:br>
              <a:rPr lang="fr-FR" b="1" dirty="0"/>
            </a:br>
            <a:r>
              <a:rPr lang="fr-FR" b="1" dirty="0"/>
              <a:t>Carte </a:t>
            </a:r>
            <a:r>
              <a:rPr lang="fr-FR" b="1" dirty="0" err="1"/>
              <a:t>proprietaire</a:t>
            </a:r>
            <a:r>
              <a:rPr lang="fr-FR" b="1" dirty="0"/>
              <a:t> RPI ou </a:t>
            </a:r>
            <a:r>
              <a:rPr lang="fr-FR" b="1" dirty="0" err="1"/>
              <a:t>JetSON</a:t>
            </a:r>
            <a:r>
              <a:rPr lang="fr-FR" b="1" dirty="0"/>
              <a:t> nano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F4ED9-BFD2-46DB-930A-08E21053BA3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228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D8DCB-9A70-84EC-4422-9BCA0E05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FCD1A8F-60F8-AF30-BD5C-643A5BE63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6B7769C-8F13-119B-4B36-53E7FC75C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System embarqué</a:t>
            </a:r>
            <a:br>
              <a:rPr lang="fr-FR" dirty="0"/>
            </a:br>
            <a:r>
              <a:rPr lang="fr-FR" dirty="0"/>
              <a:t>AMAX 5580</a:t>
            </a:r>
            <a:br>
              <a:rPr lang="fr-FR" dirty="0"/>
            </a:br>
            <a:r>
              <a:rPr lang="fr-FR" dirty="0"/>
              <a:t>Windows + extension RT (RTX64 / </a:t>
            </a:r>
            <a:r>
              <a:rPr lang="fr-FR" dirty="0" err="1"/>
              <a:t>INtime</a:t>
            </a:r>
            <a:r>
              <a:rPr lang="fr-FR" dirty="0"/>
              <a:t>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D7DEC7-2247-0205-5048-F7C4F994B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F4ED9-BFD2-46DB-930A-08E21053BA3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9038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51C2F-766C-360C-C618-F7C074D98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03075F1-80A0-BD5C-BBBD-E60DE8EEC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394015F-C10D-74C6-3C8E-CB66364CA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Idaq</a:t>
            </a:r>
            <a:r>
              <a:rPr lang="fr-FR" dirty="0"/>
              <a:t> 934</a:t>
            </a:r>
            <a:br>
              <a:rPr lang="fr-FR" dirty="0"/>
            </a:br>
            <a:br>
              <a:rPr lang="fr-FR" dirty="0"/>
            </a:br>
            <a:r>
              <a:rPr lang="fr-FR" b="1" dirty="0"/>
              <a:t>USB-5801 est un module “bus-</a:t>
            </a:r>
            <a:r>
              <a:rPr lang="fr-FR" b="1" dirty="0" err="1"/>
              <a:t>powered</a:t>
            </a:r>
            <a:r>
              <a:rPr lang="fr-FR" b="1" dirty="0"/>
              <a:t>”</a:t>
            </a:r>
            <a:r>
              <a:rPr lang="fr-FR" dirty="0"/>
              <a:t>,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D4906A-BA90-2DFF-6048-12362520DA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F4ED9-BFD2-46DB-930A-08E21053BA3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195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F3888-6220-D6BD-86B3-F91AB7E5D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5FCE5F-ED7E-B278-BB67-BD10C554B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FFE907C-7D57-BC14-5A1F-18B190088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Idaq</a:t>
            </a:r>
            <a:r>
              <a:rPr lang="fr-FR" dirty="0"/>
              <a:t> 934</a:t>
            </a:r>
            <a:br>
              <a:rPr lang="fr-FR" dirty="0"/>
            </a:br>
            <a:br>
              <a:rPr lang="fr-FR" dirty="0"/>
            </a:br>
            <a:r>
              <a:rPr lang="fr-FR" b="1" dirty="0"/>
              <a:t>DOCOM n’est pas une masse.</a:t>
            </a:r>
            <a:br>
              <a:rPr lang="fr-FR" dirty="0"/>
            </a:br>
            <a:r>
              <a:rPr lang="fr-FR" dirty="0"/>
              <a:t>C’est le </a:t>
            </a:r>
            <a:r>
              <a:rPr lang="fr-FR" b="1" dirty="0"/>
              <a:t>commun fonctionnel des sorties digitales</a:t>
            </a:r>
            <a:r>
              <a:rPr lang="fr-FR" dirty="0"/>
              <a:t>, utilisé pour </a:t>
            </a:r>
            <a:r>
              <a:rPr lang="fr-FR" b="1" dirty="0"/>
              <a:t>fermer le circuit de courant</a:t>
            </a:r>
            <a:r>
              <a:rPr lang="fr-FR" dirty="0"/>
              <a:t> des DO.</a:t>
            </a:r>
            <a:br>
              <a:rPr lang="fr-FR" dirty="0"/>
            </a:br>
            <a:r>
              <a:rPr lang="fr-FR" dirty="0"/>
              <a:t>Il est </a:t>
            </a:r>
            <a:r>
              <a:rPr lang="fr-FR" b="1" dirty="0"/>
              <a:t>volontairement isolé de la masse interne du DAQ (DOGND)</a:t>
            </a:r>
            <a:r>
              <a:rPr lang="fr-FR" dirty="0"/>
              <a:t> afin de permettre une </a:t>
            </a:r>
            <a:r>
              <a:rPr lang="fr-FR" b="1" dirty="0"/>
              <a:t>référence indépendante</a:t>
            </a:r>
            <a:r>
              <a:rPr lang="fr-FR" dirty="0"/>
              <a:t> (et donc une isolation vis-à-vis de la terre ou d’autres potentiels externes) lorsque nécessaire.</a:t>
            </a:r>
          </a:p>
          <a:p>
            <a:r>
              <a:rPr lang="fr-FR" dirty="0"/>
              <a:t>En revanche, </a:t>
            </a:r>
            <a:r>
              <a:rPr lang="fr-FR" b="1" dirty="0"/>
              <a:t>un DOCOM laissé flottant peut introduire de l’instabilité</a:t>
            </a:r>
            <a:r>
              <a:rPr lang="fr-FR" dirty="0"/>
              <a:t> (niveaux indéfinis, bruit, comportements intermittents), ce qui peut justifier sa </a:t>
            </a:r>
            <a:r>
              <a:rPr lang="fr-FR" b="1" dirty="0"/>
              <a:t>référence volontaire</a:t>
            </a:r>
            <a:r>
              <a:rPr lang="fr-FR" dirty="0"/>
              <a:t> à DOGND ou à une alimentation externe selon le contexte.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F6E64C-19D1-D1EC-671D-F3884E464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F4ED9-BFD2-46DB-930A-08E21053BA3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005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BDA557-6629-4082-8F8A-175FD7D9A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3F4500-D31D-4FE6-A267-65867307D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694531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99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17356EA-1477-46BE-B6FD-5DFDC9A93666}"/>
              </a:ext>
            </a:extLst>
          </p:cNvPr>
          <p:cNvSpPr/>
          <p:nvPr userDrawn="1"/>
        </p:nvSpPr>
        <p:spPr>
          <a:xfrm>
            <a:off x="0" y="6472406"/>
            <a:ext cx="12192000" cy="385594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FE5498C-86E0-4D1D-96FB-13E77ECDEB71}"/>
              </a:ext>
            </a:extLst>
          </p:cNvPr>
          <p:cNvSpPr txBox="1"/>
          <p:nvPr userDrawn="1"/>
        </p:nvSpPr>
        <p:spPr>
          <a:xfrm>
            <a:off x="-1" y="6526702"/>
            <a:ext cx="2881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y.menjour@technologies-france.com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824A00-C672-4E54-8C91-9BAC4E36143B}"/>
              </a:ext>
            </a:extLst>
          </p:cNvPr>
          <p:cNvSpPr/>
          <p:nvPr userDrawn="1"/>
        </p:nvSpPr>
        <p:spPr>
          <a:xfrm>
            <a:off x="0" y="-2064"/>
            <a:ext cx="12192000" cy="385594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907A1E0-EC1B-456A-9113-122FCEC8D05A}"/>
              </a:ext>
            </a:extLst>
          </p:cNvPr>
          <p:cNvSpPr txBox="1"/>
          <p:nvPr userDrawn="1"/>
        </p:nvSpPr>
        <p:spPr>
          <a:xfrm>
            <a:off x="-1" y="52831"/>
            <a:ext cx="213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Hardware - Introduction</a:t>
            </a:r>
            <a:endParaRPr lang="fr-FR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933D293-7536-4199-B9E3-84BBA80E2AF3}"/>
              </a:ext>
            </a:extLst>
          </p:cNvPr>
          <p:cNvSpPr txBox="1"/>
          <p:nvPr userDrawn="1"/>
        </p:nvSpPr>
        <p:spPr>
          <a:xfrm>
            <a:off x="5820019" y="6526703"/>
            <a:ext cx="551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229B192-6592-499F-9C65-752160CB852F}" type="slidenum">
              <a:rPr lang="fr-FR" sz="1200" kern="12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fr-FR" sz="1200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2FEC667-FC3F-4958-8A9E-6CC0F5FFC06A}"/>
              </a:ext>
            </a:extLst>
          </p:cNvPr>
          <p:cNvSpPr txBox="1"/>
          <p:nvPr userDrawn="1"/>
        </p:nvSpPr>
        <p:spPr>
          <a:xfrm>
            <a:off x="9790177" y="52233"/>
            <a:ext cx="2401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www.technologies-france.com</a:t>
            </a:r>
          </a:p>
        </p:txBody>
      </p:sp>
    </p:spTree>
    <p:extLst>
      <p:ext uri="{BB962C8B-B14F-4D97-AF65-F5344CB8AC3E}">
        <p14:creationId xmlns:p14="http://schemas.microsoft.com/office/powerpoint/2010/main" val="147983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41.png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hyperlink" Target="http://www.technologies-franc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06C43977-35D7-979E-A836-9003D8821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39000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72192B13-00E5-0D0C-4A18-7BC9F18D7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6168" y="1704488"/>
            <a:ext cx="2579664" cy="310434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D651DF6F-CFF7-E5AE-5E35-48058BA215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026" y="324272"/>
            <a:ext cx="877014" cy="88587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5C6D9E0F-CF27-FB3C-A3C3-D712C0D4C57D}"/>
              </a:ext>
            </a:extLst>
          </p:cNvPr>
          <p:cNvSpPr txBox="1"/>
          <p:nvPr/>
        </p:nvSpPr>
        <p:spPr>
          <a:xfrm>
            <a:off x="3314507" y="382487"/>
            <a:ext cx="5562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AMAX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0B73C00-C179-7178-3EC8-E4E24D39B2B4}"/>
              </a:ext>
            </a:extLst>
          </p:cNvPr>
          <p:cNvSpPr txBox="1"/>
          <p:nvPr/>
        </p:nvSpPr>
        <p:spPr>
          <a:xfrm>
            <a:off x="4540624" y="5361389"/>
            <a:ext cx="31107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fr-FR" dirty="0"/>
          </a:p>
        </p:txBody>
      </p:sp>
      <p:pic>
        <p:nvPicPr>
          <p:cNvPr id="30" name="Image 29" descr="Une image contenant texte&#10;&#10;Description générée automatiquement">
            <a:extLst>
              <a:ext uri="{FF2B5EF4-FFF2-40B4-BE49-F238E27FC236}">
                <a16:creationId xmlns:a16="http://schemas.microsoft.com/office/drawing/2014/main" id="{52F91B36-9EE6-7B62-E5DD-22C9CCECF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974" y="382487"/>
            <a:ext cx="766713" cy="7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1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>
            <a:extLst>
              <a:ext uri="{FF2B5EF4-FFF2-40B4-BE49-F238E27FC236}">
                <a16:creationId xmlns:a16="http://schemas.microsoft.com/office/drawing/2014/main" id="{E53EA9A9-8DCA-A378-EBB1-2CB3ED059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5190" y="1168884"/>
            <a:ext cx="2664156" cy="1108288"/>
          </a:xfrm>
          <a:prstGeom prst="rect">
            <a:avLst/>
          </a:prstGeom>
        </p:spPr>
      </p:pic>
      <p:pic>
        <p:nvPicPr>
          <p:cNvPr id="3" name="Image 2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8CB6A1CF-6B1B-467D-B612-07D1E3538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48" y="5205594"/>
            <a:ext cx="760072" cy="742257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120C7955-F940-4FD3-A6C7-167FE2F59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9323" y="5266686"/>
            <a:ext cx="682530" cy="68116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A269EEF-8FCA-AFF2-663C-717AD490B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190" y="910149"/>
            <a:ext cx="7212418" cy="3265244"/>
          </a:xfrm>
          <a:prstGeom prst="rect">
            <a:avLst/>
          </a:prstGeom>
        </p:spPr>
      </p:pic>
      <p:pic>
        <p:nvPicPr>
          <p:cNvPr id="13" name="Picture 2" descr="La charte d'usage Qualiopi est en ligne - Centre Inffo">
            <a:extLst>
              <a:ext uri="{FF2B5EF4-FFF2-40B4-BE49-F238E27FC236}">
                <a16:creationId xmlns:a16="http://schemas.microsoft.com/office/drawing/2014/main" id="{A6B7533C-68B6-B276-3232-0B67C42AE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3" t="33072" r="25668" b="37720"/>
          <a:stretch/>
        </p:blipFill>
        <p:spPr bwMode="auto">
          <a:xfrm>
            <a:off x="2929315" y="5205594"/>
            <a:ext cx="1848423" cy="555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214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ystèmes CompactRIO (cRIO) - NI">
            <a:extLst>
              <a:ext uri="{FF2B5EF4-FFF2-40B4-BE49-F238E27FC236}">
                <a16:creationId xmlns:a16="http://schemas.microsoft.com/office/drawing/2014/main" id="{49D61390-08B2-A780-CB89-8E94ABE79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7" t="15500" r="14664" b="18079"/>
          <a:stretch>
            <a:fillRect/>
          </a:stretch>
        </p:blipFill>
        <p:spPr bwMode="auto">
          <a:xfrm>
            <a:off x="145596" y="3830680"/>
            <a:ext cx="3128910" cy="163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DAQ interface USB 3.0 - Acquisys">
            <a:extLst>
              <a:ext uri="{FF2B5EF4-FFF2-40B4-BE49-F238E27FC236}">
                <a16:creationId xmlns:a16="http://schemas.microsoft.com/office/drawing/2014/main" id="{077EA966-ECDA-5699-F8B9-04497DA48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0" b="20195"/>
          <a:stretch>
            <a:fillRect/>
          </a:stretch>
        </p:blipFill>
        <p:spPr bwMode="auto">
          <a:xfrm>
            <a:off x="145596" y="2310148"/>
            <a:ext cx="3405352" cy="144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782606-01">
            <a:extLst>
              <a:ext uri="{FF2B5EF4-FFF2-40B4-BE49-F238E27FC236}">
                <a16:creationId xmlns:a16="http://schemas.microsoft.com/office/drawing/2014/main" id="{52034260-9180-5ECE-A9C5-D0E9C5174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1" b="20255"/>
          <a:stretch>
            <a:fillRect/>
          </a:stretch>
        </p:blipFill>
        <p:spPr bwMode="auto">
          <a:xfrm>
            <a:off x="3579538" y="535747"/>
            <a:ext cx="2366799" cy="154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SB-5817-AE Advantech | Mouser France">
            <a:extLst>
              <a:ext uri="{FF2B5EF4-FFF2-40B4-BE49-F238E27FC236}">
                <a16:creationId xmlns:a16="http://schemas.microsoft.com/office/drawing/2014/main" id="{7BA652ED-3546-7506-0434-779D8945C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" t="16488" r="7413" b="9827"/>
          <a:stretch>
            <a:fillRect/>
          </a:stretch>
        </p:blipFill>
        <p:spPr bwMode="auto">
          <a:xfrm>
            <a:off x="3695584" y="3070446"/>
            <a:ext cx="2250753" cy="163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ystèmes PXI - NI">
            <a:extLst>
              <a:ext uri="{FF2B5EF4-FFF2-40B4-BE49-F238E27FC236}">
                <a16:creationId xmlns:a16="http://schemas.microsoft.com/office/drawing/2014/main" id="{03E06848-E5F5-3389-07B0-066B4761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809" y="458132"/>
            <a:ext cx="2345891" cy="15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XES-2301 | PXI/PXIe Chassis | ADLINK">
            <a:extLst>
              <a:ext uri="{FF2B5EF4-FFF2-40B4-BE49-F238E27FC236}">
                <a16:creationId xmlns:a16="http://schemas.microsoft.com/office/drawing/2014/main" id="{54E0AED3-8EF0-2C1F-8F1C-02C2964CC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730" y="1942829"/>
            <a:ext cx="2498671" cy="177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XC-3340 | Expandable Fanless Embedded Computers | ADLINK">
            <a:extLst>
              <a:ext uri="{FF2B5EF4-FFF2-40B4-BE49-F238E27FC236}">
                <a16:creationId xmlns:a16="http://schemas.microsoft.com/office/drawing/2014/main" id="{EF7EF13F-7937-B3C1-9AE7-8E4F3FD34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700" y="535747"/>
            <a:ext cx="2771243" cy="207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istemas CompactDAQ (cDAQ) - NI">
            <a:extLst>
              <a:ext uri="{FF2B5EF4-FFF2-40B4-BE49-F238E27FC236}">
                <a16:creationId xmlns:a16="http://schemas.microsoft.com/office/drawing/2014/main" id="{A23193D8-B195-65ED-0EF7-62DBBB35A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4" y="458132"/>
            <a:ext cx="3405352" cy="191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dvantech Co-Creating the Future of the IoT World">
            <a:extLst>
              <a:ext uri="{FF2B5EF4-FFF2-40B4-BE49-F238E27FC236}">
                <a16:creationId xmlns:a16="http://schemas.microsoft.com/office/drawing/2014/main" id="{66132193-4900-36D2-E797-C737F21D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484" y="4779281"/>
            <a:ext cx="4207002" cy="193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49538-B9CA-FE47-C079-7A4494726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10" y="1733116"/>
            <a:ext cx="166687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38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FC06E5-9CC0-39F8-42E5-703C221EB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02" y="640652"/>
            <a:ext cx="8168450" cy="286940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F063864-4CBB-C69D-C178-F507D755B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25" y="3889074"/>
            <a:ext cx="2507218" cy="52233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9241923-EB82-F235-A885-A1E7E17BF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406" y="3905972"/>
            <a:ext cx="694753" cy="454747"/>
          </a:xfrm>
          <a:prstGeom prst="rect">
            <a:avLst/>
          </a:prstGeom>
        </p:spPr>
      </p:pic>
      <p:pic>
        <p:nvPicPr>
          <p:cNvPr id="10" name="Picture 9" descr="A blue and white logo&#10;&#10;AI-generated content may be incorrect.">
            <a:extLst>
              <a:ext uri="{FF2B5EF4-FFF2-40B4-BE49-F238E27FC236}">
                <a16:creationId xmlns:a16="http://schemas.microsoft.com/office/drawing/2014/main" id="{15B80802-3ABC-1AE7-7C80-15393B1C5F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48" y="3512851"/>
            <a:ext cx="2151889" cy="1291134"/>
          </a:xfrm>
          <a:prstGeom prst="rect">
            <a:avLst/>
          </a:prstGeom>
        </p:spPr>
      </p:pic>
      <p:pic>
        <p:nvPicPr>
          <p:cNvPr id="12" name="Picture 11" descr="A logo for a company&#10;&#10;AI-generated content may be incorrect.">
            <a:extLst>
              <a:ext uri="{FF2B5EF4-FFF2-40B4-BE49-F238E27FC236}">
                <a16:creationId xmlns:a16="http://schemas.microsoft.com/office/drawing/2014/main" id="{E213D016-749C-20B9-45F5-55965D600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720" y="618224"/>
            <a:ext cx="3020378" cy="118167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97D84AB-8BA9-41BF-D8C2-1370B14A67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04612" y="4575364"/>
            <a:ext cx="3051568" cy="10795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F575285-227D-8338-0605-B67459E07E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24011" y="1958699"/>
            <a:ext cx="2748112" cy="50103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A0EB0EF-7CD3-5F7C-0497-D66B87645B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7794" y="4790431"/>
            <a:ext cx="2535868" cy="64943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5B4D3DE-9FEF-D1EE-EE4D-44A9BE0365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05904" y="3009018"/>
            <a:ext cx="2642333" cy="501036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57D3FD16-A6EF-37DA-2D37-6493A2CE6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474" y="5641096"/>
            <a:ext cx="3862990" cy="6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072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EB07D-CDE7-8687-6AA3-311284CF5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B1B127-A775-C004-21CD-CE7EB9E6D4F4}"/>
              </a:ext>
            </a:extLst>
          </p:cNvPr>
          <p:cNvSpPr/>
          <p:nvPr/>
        </p:nvSpPr>
        <p:spPr>
          <a:xfrm>
            <a:off x="248988" y="1885104"/>
            <a:ext cx="7294812" cy="462454"/>
          </a:xfrm>
          <a:prstGeom prst="round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>
                <a:solidFill>
                  <a:schemeClr val="accent2"/>
                </a:solidFill>
              </a:rPr>
              <a:t>IPC: </a:t>
            </a:r>
            <a:r>
              <a:rPr lang="en-US" sz="1400" dirty="0">
                <a:solidFill>
                  <a:schemeClr val="bg1"/>
                </a:solidFill>
              </a:rPr>
              <a:t>PC</a:t>
            </a:r>
            <a:r>
              <a:rPr lang="en-US" sz="1400" b="1" dirty="0">
                <a:solidFill>
                  <a:schemeClr val="accent2"/>
                </a:solidFill>
              </a:rPr>
              <a:t> </a:t>
            </a:r>
            <a:r>
              <a:rPr lang="en-US" sz="1400" dirty="0" err="1"/>
              <a:t>industriels</a:t>
            </a:r>
            <a:r>
              <a:rPr lang="en-US" sz="1400" dirty="0"/>
              <a:t> (rack, box, edge)</a:t>
            </a:r>
            <a:endParaRPr lang="fr-FR" sz="14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43AFF84-CCD9-9DB0-15CB-A2CC2FA187DE}"/>
              </a:ext>
            </a:extLst>
          </p:cNvPr>
          <p:cNvSpPr/>
          <p:nvPr/>
        </p:nvSpPr>
        <p:spPr>
          <a:xfrm>
            <a:off x="248988" y="2526755"/>
            <a:ext cx="7294812" cy="462454"/>
          </a:xfrm>
          <a:prstGeom prst="round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>
                <a:solidFill>
                  <a:schemeClr val="accent2"/>
                </a:solidFill>
              </a:rPr>
              <a:t>PXI: </a:t>
            </a:r>
            <a:r>
              <a:rPr lang="fr-FR" sz="1400" dirty="0"/>
              <a:t>Plateformes modulaires fond de panier (PXI / </a:t>
            </a:r>
            <a:r>
              <a:rPr lang="fr-FR" sz="1400" dirty="0" err="1"/>
              <a:t>AXIe</a:t>
            </a:r>
            <a:r>
              <a:rPr lang="fr-FR" sz="1400" dirty="0"/>
              <a:t> / </a:t>
            </a:r>
            <a:r>
              <a:rPr lang="fr-FR" sz="1400" dirty="0" err="1"/>
              <a:t>cPCI</a:t>
            </a:r>
            <a:r>
              <a:rPr lang="fr-FR" sz="1400" dirty="0"/>
              <a:t>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8ECC00-352B-E926-BB33-A0B49772A2E5}"/>
              </a:ext>
            </a:extLst>
          </p:cNvPr>
          <p:cNvSpPr/>
          <p:nvPr/>
        </p:nvSpPr>
        <p:spPr>
          <a:xfrm>
            <a:off x="248988" y="3810057"/>
            <a:ext cx="7294812" cy="462454"/>
          </a:xfrm>
          <a:prstGeom prst="round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>
                <a:solidFill>
                  <a:schemeClr val="accent2"/>
                </a:solidFill>
              </a:rPr>
              <a:t>USB-DAQ: </a:t>
            </a:r>
            <a:r>
              <a:rPr lang="fr-FR" sz="1400" dirty="0"/>
              <a:t>Modules d’acquisition USB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EEFF17-5733-44CA-31C9-C35C80DD8091}"/>
              </a:ext>
            </a:extLst>
          </p:cNvPr>
          <p:cNvSpPr/>
          <p:nvPr/>
        </p:nvSpPr>
        <p:spPr>
          <a:xfrm>
            <a:off x="248988" y="4451708"/>
            <a:ext cx="7294812" cy="462454"/>
          </a:xfrm>
          <a:prstGeom prst="round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>
                <a:solidFill>
                  <a:schemeClr val="accent2"/>
                </a:solidFill>
              </a:rPr>
              <a:t>RIO: </a:t>
            </a:r>
            <a:r>
              <a:rPr lang="fr-FR" sz="1400" dirty="0"/>
              <a:t>Plateformes embarquées temps réel + logique reconfigurable/FPGA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E35AA8C-1332-9D75-8EEC-4DA2B9A43C72}"/>
              </a:ext>
            </a:extLst>
          </p:cNvPr>
          <p:cNvSpPr/>
          <p:nvPr/>
        </p:nvSpPr>
        <p:spPr>
          <a:xfrm>
            <a:off x="248988" y="5093359"/>
            <a:ext cx="7294812" cy="462454"/>
          </a:xfrm>
          <a:prstGeom prst="round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chemeClr val="accent2"/>
                </a:solidFill>
              </a:rPr>
              <a:t>EMB-CTRL: </a:t>
            </a:r>
            <a:r>
              <a:rPr lang="fr-FR" dirty="0"/>
              <a:t>Contrôleurs embarqués temps réel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DA1D7E-3009-4B47-DAE7-22B22DE194A1}"/>
              </a:ext>
            </a:extLst>
          </p:cNvPr>
          <p:cNvSpPr/>
          <p:nvPr/>
        </p:nvSpPr>
        <p:spPr>
          <a:xfrm>
            <a:off x="248988" y="601802"/>
            <a:ext cx="7294812" cy="462454"/>
          </a:xfrm>
          <a:prstGeom prst="round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>
                <a:solidFill>
                  <a:schemeClr val="accent2"/>
                </a:solidFill>
              </a:rPr>
              <a:t>Dev PC:</a:t>
            </a:r>
            <a:r>
              <a:rPr lang="fr-FR" sz="1400" dirty="0"/>
              <a:t> Stations de développement (PC classiques pour le dev/test)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09E13D-23B2-9251-8B6B-B2387F315A8B}"/>
              </a:ext>
            </a:extLst>
          </p:cNvPr>
          <p:cNvSpPr/>
          <p:nvPr/>
        </p:nvSpPr>
        <p:spPr>
          <a:xfrm>
            <a:off x="248988" y="3168406"/>
            <a:ext cx="7294812" cy="462454"/>
          </a:xfrm>
          <a:prstGeom prst="round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>
                <a:solidFill>
                  <a:schemeClr val="accent2"/>
                </a:solidFill>
              </a:rPr>
              <a:t>DAQ-CHASSIS: </a:t>
            </a:r>
            <a:r>
              <a:rPr lang="fr-FR" sz="1400" dirty="0"/>
              <a:t>Châssis d’acquisition modulaires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559F04-B2E3-0687-9F19-F9D483153CBB}"/>
              </a:ext>
            </a:extLst>
          </p:cNvPr>
          <p:cNvSpPr/>
          <p:nvPr/>
        </p:nvSpPr>
        <p:spPr>
          <a:xfrm>
            <a:off x="248988" y="1243453"/>
            <a:ext cx="7294812" cy="462454"/>
          </a:xfrm>
          <a:prstGeom prst="round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>
                <a:solidFill>
                  <a:schemeClr val="accent2"/>
                </a:solidFill>
              </a:rPr>
              <a:t>Fanless: </a:t>
            </a:r>
            <a:r>
              <a:rPr lang="fr-FR" sz="1400" dirty="0"/>
              <a:t>PC industriels sans ventilateur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DDCFBAA-F4FE-E431-55F7-00F6444B39B5}"/>
              </a:ext>
            </a:extLst>
          </p:cNvPr>
          <p:cNvSpPr/>
          <p:nvPr/>
        </p:nvSpPr>
        <p:spPr>
          <a:xfrm>
            <a:off x="248988" y="5735012"/>
            <a:ext cx="7294812" cy="462454"/>
          </a:xfrm>
          <a:prstGeom prst="round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>
                <a:solidFill>
                  <a:schemeClr val="accent2"/>
                </a:solidFill>
              </a:rPr>
              <a:t>BOARD: </a:t>
            </a:r>
            <a:r>
              <a:rPr lang="fr-FR" sz="1400" dirty="0"/>
              <a:t>Cartes OEM intégrables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C88943-E315-1607-F4AA-1DFF9BFDD644}"/>
              </a:ext>
            </a:extLst>
          </p:cNvPr>
          <p:cNvSpPr/>
          <p:nvPr/>
        </p:nvSpPr>
        <p:spPr>
          <a:xfrm>
            <a:off x="162120" y="5614547"/>
            <a:ext cx="7468548" cy="703957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EBC629-AB4B-2407-6860-5912F9F7AD49}"/>
              </a:ext>
            </a:extLst>
          </p:cNvPr>
          <p:cNvSpPr/>
          <p:nvPr/>
        </p:nvSpPr>
        <p:spPr>
          <a:xfrm>
            <a:off x="162120" y="397023"/>
            <a:ext cx="7468548" cy="4575298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6" name="Picture 2" descr="AMAX-5580-54000A: программируемый контроллер Advantech | ТА">
            <a:extLst>
              <a:ext uri="{FF2B5EF4-FFF2-40B4-BE49-F238E27FC236}">
                <a16:creationId xmlns:a16="http://schemas.microsoft.com/office/drawing/2014/main" id="{692BE691-3CE5-B316-2D28-986A819C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395" y="474039"/>
            <a:ext cx="3320943" cy="262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25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002DB-0596-C3B5-A074-2FC447596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0CA430F-6D79-CDAB-137F-993FC8F2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9321" y="796141"/>
            <a:ext cx="3732307" cy="7775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65384E-E292-8C8C-B525-6F4B30B64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12" y="1883884"/>
            <a:ext cx="7435126" cy="4045773"/>
          </a:xfrm>
          <a:prstGeom prst="rect">
            <a:avLst/>
          </a:prstGeom>
        </p:spPr>
      </p:pic>
      <p:pic>
        <p:nvPicPr>
          <p:cNvPr id="2" name="Picture 2" descr="AMAX-5580-54000A: программируемый контроллер Advantech | ТА">
            <a:extLst>
              <a:ext uri="{FF2B5EF4-FFF2-40B4-BE49-F238E27FC236}">
                <a16:creationId xmlns:a16="http://schemas.microsoft.com/office/drawing/2014/main" id="{F93579E2-D894-4DEB-8A64-35FC14D65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395" y="474039"/>
            <a:ext cx="3320943" cy="262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79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9D932-CD02-19DD-EDD9-1934C9645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274D58-8B62-7D27-C2B0-D039ED912254}"/>
              </a:ext>
            </a:extLst>
          </p:cNvPr>
          <p:cNvSpPr txBox="1"/>
          <p:nvPr/>
        </p:nvSpPr>
        <p:spPr>
          <a:xfrm>
            <a:off x="1622209" y="640815"/>
            <a:ext cx="1399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IDAQ-731</a:t>
            </a:r>
          </a:p>
        </p:txBody>
      </p:sp>
      <p:pic>
        <p:nvPicPr>
          <p:cNvPr id="2" name="Picture 2" descr="AMAX-5580-54000A: программируемый контроллер Advantech | ТА">
            <a:extLst>
              <a:ext uri="{FF2B5EF4-FFF2-40B4-BE49-F238E27FC236}">
                <a16:creationId xmlns:a16="http://schemas.microsoft.com/office/drawing/2014/main" id="{49EEEC22-2080-CB0B-C43A-C11832F7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395" y="474039"/>
            <a:ext cx="3320943" cy="262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FA18AC-1F63-D72B-0868-4320D1EB0A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8321" b="5626"/>
          <a:stretch>
            <a:fillRect/>
          </a:stretch>
        </p:blipFill>
        <p:spPr>
          <a:xfrm>
            <a:off x="735868" y="1113473"/>
            <a:ext cx="1004798" cy="50339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A3DFA0-939F-D2F4-B4DF-7446D87458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945" r="30543" b="5626"/>
          <a:stretch>
            <a:fillRect/>
          </a:stretch>
        </p:blipFill>
        <p:spPr>
          <a:xfrm>
            <a:off x="2219493" y="1113473"/>
            <a:ext cx="1189822" cy="50339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CA1F8E-FAD3-02A5-862C-8291E67E6D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321" b="5626"/>
          <a:stretch>
            <a:fillRect/>
          </a:stretch>
        </p:blipFill>
        <p:spPr>
          <a:xfrm>
            <a:off x="3888142" y="1113473"/>
            <a:ext cx="1004798" cy="503391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0F5EBF-A5E1-0E78-A2DF-1AC9E5C47AF4}"/>
              </a:ext>
            </a:extLst>
          </p:cNvPr>
          <p:cNvCxnSpPr>
            <a:cxnSpLocks/>
          </p:cNvCxnSpPr>
          <p:nvPr/>
        </p:nvCxnSpPr>
        <p:spPr>
          <a:xfrm>
            <a:off x="3163689" y="1495912"/>
            <a:ext cx="42680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A8D2EE8-1FB1-E983-E150-5B91A3444F96}"/>
              </a:ext>
            </a:extLst>
          </p:cNvPr>
          <p:cNvCxnSpPr>
            <a:cxnSpLocks/>
          </p:cNvCxnSpPr>
          <p:nvPr/>
        </p:nvCxnSpPr>
        <p:spPr>
          <a:xfrm>
            <a:off x="2104223" y="1113473"/>
            <a:ext cx="0" cy="304264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EFACCE-36E5-64FF-71EC-7D150E0DD318}"/>
              </a:ext>
            </a:extLst>
          </p:cNvPr>
          <p:cNvCxnSpPr>
            <a:cxnSpLocks/>
          </p:cNvCxnSpPr>
          <p:nvPr/>
        </p:nvCxnSpPr>
        <p:spPr>
          <a:xfrm>
            <a:off x="3163690" y="5990795"/>
            <a:ext cx="42680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8A2846-506D-6F57-2D4A-BE49186EA99B}"/>
              </a:ext>
            </a:extLst>
          </p:cNvPr>
          <p:cNvCxnSpPr>
            <a:cxnSpLocks/>
          </p:cNvCxnSpPr>
          <p:nvPr/>
        </p:nvCxnSpPr>
        <p:spPr>
          <a:xfrm>
            <a:off x="2115240" y="1721385"/>
            <a:ext cx="283586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8FA44F-F798-050D-A155-4665144C7A0D}"/>
              </a:ext>
            </a:extLst>
          </p:cNvPr>
          <p:cNvCxnSpPr>
            <a:cxnSpLocks/>
          </p:cNvCxnSpPr>
          <p:nvPr/>
        </p:nvCxnSpPr>
        <p:spPr>
          <a:xfrm>
            <a:off x="2115240" y="4156113"/>
            <a:ext cx="283586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BEB2AD7-1103-FB46-E9FC-CF07530B127A}"/>
              </a:ext>
            </a:extLst>
          </p:cNvPr>
          <p:cNvSpPr/>
          <p:nvPr/>
        </p:nvSpPr>
        <p:spPr>
          <a:xfrm>
            <a:off x="5414405" y="2845106"/>
            <a:ext cx="1999949" cy="116778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ALIMENTATION 12 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773677-3064-3FD1-0D4A-9ED480B5043F}"/>
              </a:ext>
            </a:extLst>
          </p:cNvPr>
          <p:cNvCxnSpPr>
            <a:cxnSpLocks/>
          </p:cNvCxnSpPr>
          <p:nvPr/>
        </p:nvCxnSpPr>
        <p:spPr>
          <a:xfrm>
            <a:off x="3590496" y="1506906"/>
            <a:ext cx="0" cy="448388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BEE53E-0D31-0FE7-9190-8BEBA8CC13AF}"/>
              </a:ext>
            </a:extLst>
          </p:cNvPr>
          <p:cNvCxnSpPr>
            <a:cxnSpLocks/>
          </p:cNvCxnSpPr>
          <p:nvPr/>
        </p:nvCxnSpPr>
        <p:spPr>
          <a:xfrm>
            <a:off x="3590496" y="3748850"/>
            <a:ext cx="182390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491A78-7D04-26AE-7320-728FE1EEA5FF}"/>
              </a:ext>
            </a:extLst>
          </p:cNvPr>
          <p:cNvCxnSpPr>
            <a:cxnSpLocks/>
          </p:cNvCxnSpPr>
          <p:nvPr/>
        </p:nvCxnSpPr>
        <p:spPr>
          <a:xfrm>
            <a:off x="2104223" y="1113473"/>
            <a:ext cx="2990017" cy="30512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69E2E1E-329E-D9CB-7DDB-A1A8B06CCF57}"/>
              </a:ext>
            </a:extLst>
          </p:cNvPr>
          <p:cNvSpPr/>
          <p:nvPr/>
        </p:nvSpPr>
        <p:spPr>
          <a:xfrm>
            <a:off x="4969270" y="1828086"/>
            <a:ext cx="267302" cy="415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8FBCE3-3DDA-C634-136C-BF0D948491F4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5102921" y="1154978"/>
            <a:ext cx="0" cy="673108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49802D7-8224-346A-458E-2E584A3793CC}"/>
              </a:ext>
            </a:extLst>
          </p:cNvPr>
          <p:cNvCxnSpPr>
            <a:cxnSpLocks/>
          </p:cNvCxnSpPr>
          <p:nvPr/>
        </p:nvCxnSpPr>
        <p:spPr>
          <a:xfrm flipV="1">
            <a:off x="5094240" y="2243971"/>
            <a:ext cx="8681" cy="1028039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AD2CD0-74AD-A621-CDA6-DE67774B13FC}"/>
              </a:ext>
            </a:extLst>
          </p:cNvPr>
          <p:cNvCxnSpPr>
            <a:cxnSpLocks/>
          </p:cNvCxnSpPr>
          <p:nvPr/>
        </p:nvCxnSpPr>
        <p:spPr>
          <a:xfrm>
            <a:off x="5094240" y="3272010"/>
            <a:ext cx="320165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72A259E-0B07-D264-3BAC-D05B168C9276}"/>
              </a:ext>
            </a:extLst>
          </p:cNvPr>
          <p:cNvSpPr/>
          <p:nvPr/>
        </p:nvSpPr>
        <p:spPr>
          <a:xfrm>
            <a:off x="3857313" y="1617440"/>
            <a:ext cx="715087" cy="2029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793282-AA20-6140-0C95-DF632D147D1D}"/>
              </a:ext>
            </a:extLst>
          </p:cNvPr>
          <p:cNvSpPr/>
          <p:nvPr/>
        </p:nvSpPr>
        <p:spPr>
          <a:xfrm>
            <a:off x="3831692" y="3851120"/>
            <a:ext cx="1004796" cy="2029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40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E58A52A-A591-43EE-A87F-FF5B31CEFEA6}"/>
              </a:ext>
            </a:extLst>
          </p:cNvPr>
          <p:cNvSpPr/>
          <p:nvPr/>
        </p:nvSpPr>
        <p:spPr>
          <a:xfrm>
            <a:off x="2811710" y="4859426"/>
            <a:ext cx="6182686" cy="317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THE GRAPHICAL DEEP LEARNING LANGUAGE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579427C-6B46-B172-DD00-C05EEF29D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83" y="2746125"/>
            <a:ext cx="3246058" cy="207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C9D8E6-1EA9-F9A3-0231-0A0F7B421A09}"/>
              </a:ext>
            </a:extLst>
          </p:cNvPr>
          <p:cNvSpPr/>
          <p:nvPr/>
        </p:nvSpPr>
        <p:spPr>
          <a:xfrm>
            <a:off x="-439024" y="3111316"/>
            <a:ext cx="6182686" cy="317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MERCI POUR VOTRE ATTENTION 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ED3A9DA-022C-BB51-717B-771F899B8B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6ABB82-597B-80B8-BAC9-0DF6A55ABB8C}"/>
              </a:ext>
            </a:extLst>
          </p:cNvPr>
          <p:cNvSpPr/>
          <p:nvPr/>
        </p:nvSpPr>
        <p:spPr>
          <a:xfrm>
            <a:off x="8192199" y="4127381"/>
            <a:ext cx="3498209" cy="11780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44D5E2-CF4B-49E8-6B6F-98ADE6EE4056}"/>
              </a:ext>
            </a:extLst>
          </p:cNvPr>
          <p:cNvSpPr txBox="1"/>
          <p:nvPr/>
        </p:nvSpPr>
        <p:spPr>
          <a:xfrm>
            <a:off x="8296712" y="4383508"/>
            <a:ext cx="3185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: Youssef Menjour</a:t>
            </a:r>
            <a:br>
              <a:rPr lang="fr-FR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y.menjour@technologies-france.com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8990C9-823F-6FE4-8927-74FA277BCF84}"/>
              </a:ext>
            </a:extLst>
          </p:cNvPr>
          <p:cNvSpPr/>
          <p:nvPr/>
        </p:nvSpPr>
        <p:spPr>
          <a:xfrm>
            <a:off x="8192197" y="5331546"/>
            <a:ext cx="3498209" cy="15264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DF6D51D-6649-9730-2B18-763E1B70A8E3}"/>
              </a:ext>
            </a:extLst>
          </p:cNvPr>
          <p:cNvSpPr txBox="1"/>
          <p:nvPr/>
        </p:nvSpPr>
        <p:spPr>
          <a:xfrm>
            <a:off x="8400692" y="5756219"/>
            <a:ext cx="30812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Suivez-nous :</a:t>
            </a:r>
          </a:p>
          <a:p>
            <a:pPr algn="ctr"/>
            <a:r>
              <a:rPr lang="fr-FR" sz="12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www.technologies-france.com</a:t>
            </a:r>
            <a:endParaRPr lang="fr-FR" sz="1200" dirty="0">
              <a:solidFill>
                <a:srgbClr val="1316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 + </a:t>
            </a:r>
            <a:r>
              <a:rPr lang="fr-FR" sz="1200" dirty="0" err="1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fr-FR" sz="1200" dirty="0">
              <a:solidFill>
                <a:srgbClr val="1316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12628E-BA1C-77B1-1F08-01C36E1F9A1B}"/>
              </a:ext>
            </a:extLst>
          </p:cNvPr>
          <p:cNvSpPr/>
          <p:nvPr/>
        </p:nvSpPr>
        <p:spPr>
          <a:xfrm>
            <a:off x="8192195" y="1354347"/>
            <a:ext cx="3498209" cy="27430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147C42-BFD8-072C-AAAE-B8B6B3B2C5B3}"/>
              </a:ext>
            </a:extLst>
          </p:cNvPr>
          <p:cNvSpPr/>
          <p:nvPr/>
        </p:nvSpPr>
        <p:spPr>
          <a:xfrm>
            <a:off x="8192195" y="-2186"/>
            <a:ext cx="3498209" cy="13265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F14EFDA-EB26-C8DB-AB52-1A995EDE7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92" y="153929"/>
            <a:ext cx="2636927" cy="87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5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68220</TotalTime>
  <Words>336</Words>
  <Application>Microsoft Office PowerPoint</Application>
  <PresentationFormat>Widescreen</PresentationFormat>
  <Paragraphs>34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Calibri</vt:lpstr>
      <vt:lpstr>Open Sans</vt:lpstr>
      <vt:lpstr>Conception personnalisée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Aloïs Lien</dc:creator>
  <cp:lastModifiedBy>Youssef Menjour</cp:lastModifiedBy>
  <cp:revision>634</cp:revision>
  <cp:lastPrinted>2019-09-05T08:42:36Z</cp:lastPrinted>
  <dcterms:created xsi:type="dcterms:W3CDTF">2019-05-22T16:03:13Z</dcterms:created>
  <dcterms:modified xsi:type="dcterms:W3CDTF">2025-12-24T16:06:57Z</dcterms:modified>
</cp:coreProperties>
</file>